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1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3872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0190" y="810220"/>
            <a:ext cx="7556421" cy="4891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Data-Driven Solution for SDG 6: Ensuring Clean Water and Sanitation for All</a:t>
            </a:r>
            <a:endParaRPr lang="en-US" sz="6162" dirty="0"/>
          </a:p>
        </p:txBody>
      </p:sp>
      <p:sp>
        <p:nvSpPr>
          <p:cNvPr id="6" name="Text 3"/>
          <p:cNvSpPr/>
          <p:nvPr/>
        </p:nvSpPr>
        <p:spPr>
          <a:xfrm>
            <a:off x="6280190" y="6041469"/>
            <a:ext cx="75564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outlines a data-driven approach to tackling the global challenge of providing clean water and sanitation for all.</a:t>
            </a:r>
            <a:endParaRPr lang="en-US" sz="1786" dirty="0"/>
          </a:p>
        </p:txBody>
      </p:sp>
      <p:sp>
        <p:nvSpPr>
          <p:cNvPr id="7" name="Shape 4"/>
          <p:cNvSpPr/>
          <p:nvPr/>
        </p:nvSpPr>
        <p:spPr>
          <a:xfrm>
            <a:off x="6280190" y="7039332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138496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16278" y="7171968"/>
            <a:ext cx="90726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IB</a:t>
            </a:r>
            <a:endParaRPr lang="en-US" sz="768" dirty="0"/>
          </a:p>
        </p:txBody>
      </p:sp>
      <p:sp>
        <p:nvSpPr>
          <p:cNvPr id="9" name="Text 6"/>
          <p:cNvSpPr/>
          <p:nvPr/>
        </p:nvSpPr>
        <p:spPr>
          <a:xfrm>
            <a:off x="6756440" y="7022425"/>
            <a:ext cx="2654737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26"/>
              </a:lnSpc>
              <a:buNone/>
            </a:pPr>
            <a:r>
              <a:rPr lang="en-US" sz="2233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Immaculate  Bett</a:t>
            </a:r>
            <a:endParaRPr lang="en-US" sz="2233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2065" y="1532692"/>
            <a:ext cx="6903006" cy="496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907"/>
              </a:lnSpc>
              <a:buNone/>
            </a:pPr>
            <a:r>
              <a:rPr lang="en-US" sz="3126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Project Overview and SDG Alignment</a:t>
            </a:r>
            <a:endParaRPr lang="en-US" sz="3126" dirty="0"/>
          </a:p>
        </p:txBody>
      </p:sp>
      <p:sp>
        <p:nvSpPr>
          <p:cNvPr id="6" name="Text 3"/>
          <p:cNvSpPr/>
          <p:nvPr/>
        </p:nvSpPr>
        <p:spPr>
          <a:xfrm>
            <a:off x="6042065" y="2266950"/>
            <a:ext cx="8032671" cy="2540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SDG 6 aims to ensure availability and sustainable management of water and sanitation for all by 2030.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6042065" y="2878217"/>
            <a:ext cx="357188" cy="357188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8" name="Text 5"/>
          <p:cNvSpPr/>
          <p:nvPr/>
        </p:nvSpPr>
        <p:spPr>
          <a:xfrm>
            <a:off x="6181606" y="2937748"/>
            <a:ext cx="78105" cy="238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75"/>
              </a:lnSpc>
              <a:buNone/>
            </a:pPr>
            <a:r>
              <a:rPr lang="en-US" sz="1875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1875" dirty="0"/>
          </a:p>
        </p:txBody>
      </p:sp>
      <p:sp>
        <p:nvSpPr>
          <p:cNvPr id="9" name="Text 6"/>
          <p:cNvSpPr/>
          <p:nvPr/>
        </p:nvSpPr>
        <p:spPr>
          <a:xfrm>
            <a:off x="6557963" y="2878217"/>
            <a:ext cx="1984653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53"/>
              </a:lnSpc>
              <a:buNone/>
            </a:pPr>
            <a:r>
              <a:rPr lang="en-US" sz="1563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Goal 6.1</a:t>
            </a:r>
            <a:endParaRPr lang="en-US" sz="1563" dirty="0"/>
          </a:p>
        </p:txBody>
      </p:sp>
      <p:sp>
        <p:nvSpPr>
          <p:cNvPr id="10" name="Text 7"/>
          <p:cNvSpPr/>
          <p:nvPr/>
        </p:nvSpPr>
        <p:spPr>
          <a:xfrm>
            <a:off x="6557963" y="3221474"/>
            <a:ext cx="3421142" cy="762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2030, achieve universal and equitable access to safe and affordable drinking water for all.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10137815" y="2878217"/>
            <a:ext cx="357188" cy="357188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12" name="Text 9"/>
          <p:cNvSpPr/>
          <p:nvPr/>
        </p:nvSpPr>
        <p:spPr>
          <a:xfrm>
            <a:off x="10247709" y="2937748"/>
            <a:ext cx="137398" cy="238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75"/>
              </a:lnSpc>
              <a:buNone/>
            </a:pPr>
            <a:r>
              <a:rPr lang="en-US" sz="1875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1875" dirty="0"/>
          </a:p>
        </p:txBody>
      </p:sp>
      <p:sp>
        <p:nvSpPr>
          <p:cNvPr id="13" name="Text 10"/>
          <p:cNvSpPr/>
          <p:nvPr/>
        </p:nvSpPr>
        <p:spPr>
          <a:xfrm>
            <a:off x="10653713" y="2878217"/>
            <a:ext cx="1984653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53"/>
              </a:lnSpc>
              <a:buNone/>
            </a:pPr>
            <a:r>
              <a:rPr lang="en-US" sz="1563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Goal 6.2</a:t>
            </a:r>
            <a:endParaRPr lang="en-US" sz="1563" dirty="0"/>
          </a:p>
        </p:txBody>
      </p:sp>
      <p:sp>
        <p:nvSpPr>
          <p:cNvPr id="14" name="Text 11"/>
          <p:cNvSpPr/>
          <p:nvPr/>
        </p:nvSpPr>
        <p:spPr>
          <a:xfrm>
            <a:off x="10653713" y="3221474"/>
            <a:ext cx="3421142" cy="12703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2030, achieve access to adequate and equitable sanitation and hygiene for all and end open defecation, paying special attention to the needs of women and girls and those in vulnerable situations.</a:t>
            </a:r>
            <a:endParaRPr lang="en-US" sz="1250" dirty="0"/>
          </a:p>
        </p:txBody>
      </p:sp>
      <p:sp>
        <p:nvSpPr>
          <p:cNvPr id="15" name="Shape 12"/>
          <p:cNvSpPr/>
          <p:nvPr/>
        </p:nvSpPr>
        <p:spPr>
          <a:xfrm>
            <a:off x="6042065" y="4829175"/>
            <a:ext cx="357188" cy="357188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16" name="Text 13"/>
          <p:cNvSpPr/>
          <p:nvPr/>
        </p:nvSpPr>
        <p:spPr>
          <a:xfrm>
            <a:off x="6149935" y="4888706"/>
            <a:ext cx="141446" cy="238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75"/>
              </a:lnSpc>
              <a:buNone/>
            </a:pPr>
            <a:r>
              <a:rPr lang="en-US" sz="1875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1875" dirty="0"/>
          </a:p>
        </p:txBody>
      </p:sp>
      <p:sp>
        <p:nvSpPr>
          <p:cNvPr id="17" name="Text 14"/>
          <p:cNvSpPr/>
          <p:nvPr/>
        </p:nvSpPr>
        <p:spPr>
          <a:xfrm>
            <a:off x="6557963" y="4829175"/>
            <a:ext cx="1984653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53"/>
              </a:lnSpc>
              <a:buNone/>
            </a:pPr>
            <a:r>
              <a:rPr lang="en-US" sz="1563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Goal 6.3</a:t>
            </a:r>
            <a:endParaRPr lang="en-US" sz="1563" dirty="0"/>
          </a:p>
        </p:txBody>
      </p:sp>
      <p:sp>
        <p:nvSpPr>
          <p:cNvPr id="18" name="Text 15"/>
          <p:cNvSpPr/>
          <p:nvPr/>
        </p:nvSpPr>
        <p:spPr>
          <a:xfrm>
            <a:off x="6557963" y="5172432"/>
            <a:ext cx="3421142" cy="15244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2030, improve water quality by reducing pollution, eliminating dumping and minimizing release of hazardous chemicals and materials, halving the proportion of untreated wastewater and substantially increasing recycling and safe reuse globally.</a:t>
            </a:r>
            <a:endParaRPr lang="en-US" sz="1250" dirty="0"/>
          </a:p>
        </p:txBody>
      </p:sp>
      <p:sp>
        <p:nvSpPr>
          <p:cNvPr id="19" name="Shape 16"/>
          <p:cNvSpPr/>
          <p:nvPr/>
        </p:nvSpPr>
        <p:spPr>
          <a:xfrm>
            <a:off x="10137815" y="4829175"/>
            <a:ext cx="357188" cy="357188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/>
        </p:spPr>
      </p:sp>
      <p:sp>
        <p:nvSpPr>
          <p:cNvPr id="20" name="Text 17"/>
          <p:cNvSpPr/>
          <p:nvPr/>
        </p:nvSpPr>
        <p:spPr>
          <a:xfrm>
            <a:off x="10242471" y="4888706"/>
            <a:ext cx="147876" cy="238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75"/>
              </a:lnSpc>
              <a:buNone/>
            </a:pPr>
            <a:r>
              <a:rPr lang="en-US" sz="1875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</a:t>
            </a:r>
            <a:endParaRPr lang="en-US" sz="1875" dirty="0"/>
          </a:p>
        </p:txBody>
      </p:sp>
      <p:sp>
        <p:nvSpPr>
          <p:cNvPr id="21" name="Text 18"/>
          <p:cNvSpPr/>
          <p:nvPr/>
        </p:nvSpPr>
        <p:spPr>
          <a:xfrm>
            <a:off x="10653713" y="4829175"/>
            <a:ext cx="1984653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53"/>
              </a:lnSpc>
              <a:buNone/>
            </a:pPr>
            <a:r>
              <a:rPr lang="en-US" sz="1563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Goal 6.4</a:t>
            </a:r>
            <a:endParaRPr lang="en-US" sz="1563" dirty="0"/>
          </a:p>
        </p:txBody>
      </p:sp>
      <p:sp>
        <p:nvSpPr>
          <p:cNvPr id="22" name="Text 19"/>
          <p:cNvSpPr/>
          <p:nvPr/>
        </p:nvSpPr>
        <p:spPr>
          <a:xfrm>
            <a:off x="10653713" y="5172432"/>
            <a:ext cx="3421142" cy="15244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2030, substantially increase water-use efficiency across all sectors and ensure sustainable withdrawal and supply of freshwater to address water scarcity and substantially reduce the number of people suffering from water scarcity.</a:t>
            </a:r>
            <a:endParaRPr lang="en-US" sz="12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174200"/>
            <a:ext cx="979801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Problem Statement and Opportunity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336608"/>
            <a:ext cx="13042821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Millions of people lack access to safe water and sanitation, leading to health risks, poverty, and economic hardship.</a:t>
            </a:r>
            <a:endParaRPr lang="en-US" sz="1786" dirty="0"/>
          </a:p>
        </p:txBody>
      </p:sp>
      <p:sp>
        <p:nvSpPr>
          <p:cNvPr id="6" name="Text 4"/>
          <p:cNvSpPr/>
          <p:nvPr/>
        </p:nvSpPr>
        <p:spPr>
          <a:xfrm>
            <a:off x="793790" y="418147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Challenges</a:t>
            </a:r>
            <a:endParaRPr lang="en-US" sz="2233" dirty="0"/>
          </a:p>
        </p:txBody>
      </p:sp>
      <p:sp>
        <p:nvSpPr>
          <p:cNvPr id="7" name="Text 5"/>
          <p:cNvSpPr/>
          <p:nvPr/>
        </p:nvSpPr>
        <p:spPr>
          <a:xfrm>
            <a:off x="793790" y="4762619"/>
            <a:ext cx="6244709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Lack of infrastructure, inadequate water management practices, pollution, and climate change.</a:t>
            </a:r>
            <a:endParaRPr lang="en-US" sz="1786" dirty="0"/>
          </a:p>
        </p:txBody>
      </p:sp>
      <p:sp>
        <p:nvSpPr>
          <p:cNvPr id="8" name="Text 6"/>
          <p:cNvSpPr/>
          <p:nvPr/>
        </p:nvSpPr>
        <p:spPr>
          <a:xfrm>
            <a:off x="7599521" y="418147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Opportunities</a:t>
            </a:r>
            <a:endParaRPr lang="en-US" sz="2233" dirty="0"/>
          </a:p>
        </p:txBody>
      </p:sp>
      <p:sp>
        <p:nvSpPr>
          <p:cNvPr id="9" name="Text 7"/>
          <p:cNvSpPr/>
          <p:nvPr/>
        </p:nvSpPr>
        <p:spPr>
          <a:xfrm>
            <a:off x="7599521" y="4762619"/>
            <a:ext cx="6244709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analytics can help optimize water resource management, identify pollution sources, and develop effective interventions.</a:t>
            </a:r>
            <a:endParaRPr lang="en-US" sz="178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0660" y="752118"/>
            <a:ext cx="7655481" cy="13289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233"/>
              </a:lnSpc>
              <a:buNone/>
            </a:pPr>
            <a:r>
              <a:rPr lang="en-US" sz="4186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</a:rPr>
              <a:t>Database design and schema</a:t>
            </a:r>
            <a:endParaRPr lang="en-US" sz="4186" dirty="0"/>
          </a:p>
        </p:txBody>
      </p:sp>
      <p:sp>
        <p:nvSpPr>
          <p:cNvPr id="6" name="Text 3"/>
          <p:cNvSpPr/>
          <p:nvPr/>
        </p:nvSpPr>
        <p:spPr>
          <a:xfrm>
            <a:off x="6230660" y="2400062"/>
            <a:ext cx="7655481" cy="6803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79"/>
              </a:lnSpc>
              <a:buNone/>
            </a:pPr>
            <a:r>
              <a:rPr lang="en-US" sz="167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will utilize  variety of data sources, MSQL Schema and excel work book</a:t>
            </a:r>
            <a:endParaRPr lang="en-US" sz="1674" dirty="0"/>
          </a:p>
        </p:txBody>
      </p:sp>
      <p:sp>
        <p:nvSpPr>
          <p:cNvPr id="7" name="Shape 4"/>
          <p:cNvSpPr/>
          <p:nvPr/>
        </p:nvSpPr>
        <p:spPr>
          <a:xfrm>
            <a:off x="6230660" y="3319582"/>
            <a:ext cx="7655481" cy="4157782"/>
          </a:xfrm>
          <a:prstGeom prst="roundRect">
            <a:avLst>
              <a:gd name="adj" fmla="val 76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924381" y="1866364"/>
            <a:ext cx="7640241" cy="6104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50925" y="3462338"/>
            <a:ext cx="3391019" cy="3401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79"/>
              </a:lnSpc>
              <a:buNone/>
            </a:pPr>
            <a:r>
              <a:rPr lang="en-US" sz="167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Source</a:t>
            </a:r>
            <a:endParaRPr lang="en-US" sz="1674" dirty="0"/>
          </a:p>
        </p:txBody>
      </p:sp>
      <p:sp>
        <p:nvSpPr>
          <p:cNvPr id="10" name="Text 7"/>
          <p:cNvSpPr/>
          <p:nvPr/>
        </p:nvSpPr>
        <p:spPr>
          <a:xfrm>
            <a:off x="10274856" y="3462338"/>
            <a:ext cx="3391019" cy="3401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79"/>
              </a:lnSpc>
              <a:buNone/>
            </a:pPr>
            <a:r>
              <a:rPr lang="en-US" sz="167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Description</a:t>
            </a:r>
            <a:endParaRPr lang="en-US" sz="1674" dirty="0"/>
          </a:p>
        </p:txBody>
      </p:sp>
      <p:sp>
        <p:nvSpPr>
          <p:cNvPr id="11" name="Shape 8"/>
          <p:cNvSpPr/>
          <p:nvPr/>
        </p:nvSpPr>
        <p:spPr>
          <a:xfrm>
            <a:off x="6230660" y="3818036"/>
            <a:ext cx="7640241" cy="12907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KE" dirty="0"/>
          </a:p>
        </p:txBody>
      </p:sp>
      <p:sp>
        <p:nvSpPr>
          <p:cNvPr id="12" name="Text 9"/>
          <p:cNvSpPr/>
          <p:nvPr/>
        </p:nvSpPr>
        <p:spPr>
          <a:xfrm>
            <a:off x="6450925" y="4072771"/>
            <a:ext cx="3391019" cy="3401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79"/>
              </a:lnSpc>
              <a:buNone/>
            </a:pPr>
            <a:r>
              <a:rPr lang="en-US" sz="1674" dirty="0">
                <a:solidFill>
                  <a:srgbClr val="161613"/>
                </a:solidFill>
                <a:latin typeface="Inter" pitchFamily="34" charset="0"/>
                <a:ea typeface="Inter" pitchFamily="34" charset="-122"/>
              </a:rPr>
              <a:t>MYSQL</a:t>
            </a:r>
            <a:endParaRPr lang="en-US" sz="1674" dirty="0"/>
          </a:p>
        </p:txBody>
      </p:sp>
      <p:sp>
        <p:nvSpPr>
          <p:cNvPr id="13" name="Text 10"/>
          <p:cNvSpPr/>
          <p:nvPr/>
        </p:nvSpPr>
        <p:spPr>
          <a:xfrm>
            <a:off x="10274856" y="3818037"/>
            <a:ext cx="3391019" cy="12752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79"/>
              </a:lnSpc>
              <a:buNone/>
            </a:pPr>
            <a:r>
              <a:rPr lang="en-US" sz="167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Creating tables and analysis for monitoring water quality, identifying pollution sources and contamination and possible health cases</a:t>
            </a:r>
            <a:endParaRPr lang="en-US" sz="1674" dirty="0"/>
          </a:p>
        </p:txBody>
      </p:sp>
      <p:sp>
        <p:nvSpPr>
          <p:cNvPr id="14" name="Shape 11"/>
          <p:cNvSpPr/>
          <p:nvPr/>
        </p:nvSpPr>
        <p:spPr>
          <a:xfrm>
            <a:off x="6238280" y="5228392"/>
            <a:ext cx="7640241" cy="9505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KE" dirty="0"/>
          </a:p>
        </p:txBody>
      </p:sp>
      <p:sp>
        <p:nvSpPr>
          <p:cNvPr id="15" name="Text 12"/>
          <p:cNvSpPr/>
          <p:nvPr/>
        </p:nvSpPr>
        <p:spPr>
          <a:xfrm>
            <a:off x="6450925" y="5363528"/>
            <a:ext cx="3391019" cy="3401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79"/>
              </a:lnSpc>
              <a:buNone/>
            </a:pPr>
            <a:r>
              <a:rPr lang="en-US" sz="1674" dirty="0">
                <a:solidFill>
                  <a:srgbClr val="161613"/>
                </a:solidFill>
                <a:latin typeface="Inter" pitchFamily="34" charset="0"/>
                <a:ea typeface="Inter" pitchFamily="34" charset="-122"/>
              </a:rPr>
              <a:t>Data collection</a:t>
            </a:r>
            <a:endParaRPr lang="en-US" sz="1674" dirty="0"/>
          </a:p>
        </p:txBody>
      </p:sp>
      <p:sp>
        <p:nvSpPr>
          <p:cNvPr id="16" name="Text 13"/>
          <p:cNvSpPr/>
          <p:nvPr/>
        </p:nvSpPr>
        <p:spPr>
          <a:xfrm>
            <a:off x="10274856" y="5347990"/>
            <a:ext cx="3391019" cy="6958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79"/>
              </a:lnSpc>
              <a:buNone/>
            </a:pPr>
            <a:r>
              <a:rPr lang="en-US" sz="167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Collecting real-time data on water flow, levels, and quality.</a:t>
            </a:r>
            <a:endParaRPr lang="en-US" sz="1674" dirty="0"/>
          </a:p>
        </p:txBody>
      </p:sp>
      <p:sp>
        <p:nvSpPr>
          <p:cNvPr id="17" name="Shape 14"/>
          <p:cNvSpPr/>
          <p:nvPr/>
        </p:nvSpPr>
        <p:spPr>
          <a:xfrm>
            <a:off x="6238280" y="6178987"/>
            <a:ext cx="7640241" cy="12907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50925" y="6314123"/>
            <a:ext cx="3391019" cy="3401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79"/>
              </a:lnSpc>
              <a:buNone/>
            </a:pPr>
            <a:r>
              <a:rPr lang="en-US" sz="167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Government Databases</a:t>
            </a:r>
            <a:endParaRPr lang="en-US" sz="1674" dirty="0"/>
          </a:p>
        </p:txBody>
      </p:sp>
      <p:sp>
        <p:nvSpPr>
          <p:cNvPr id="19" name="Text 16"/>
          <p:cNvSpPr/>
          <p:nvPr/>
        </p:nvSpPr>
        <p:spPr>
          <a:xfrm>
            <a:off x="10274856" y="6314123"/>
            <a:ext cx="3391019" cy="10204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79"/>
              </a:lnSpc>
              <a:buNone/>
            </a:pPr>
            <a:r>
              <a:rPr lang="en-US" sz="1674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Providing demographic information, water usage patterns, and infrastructure data.</a:t>
            </a:r>
            <a:endParaRPr lang="en-US" sz="167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85880" y="607457"/>
            <a:ext cx="4282678" cy="5353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15"/>
              </a:lnSpc>
              <a:buNone/>
            </a:pPr>
            <a:r>
              <a:rPr lang="en-US" sz="3372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Proposed Solution</a:t>
            </a:r>
            <a:endParaRPr lang="en-US" sz="3372" dirty="0"/>
          </a:p>
        </p:txBody>
      </p:sp>
      <p:sp>
        <p:nvSpPr>
          <p:cNvPr id="6" name="Text 3"/>
          <p:cNvSpPr/>
          <p:nvPr/>
        </p:nvSpPr>
        <p:spPr>
          <a:xfrm>
            <a:off x="6085880" y="1399699"/>
            <a:ext cx="7945041" cy="548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58"/>
              </a:lnSpc>
              <a:buNone/>
            </a:pPr>
            <a:r>
              <a:rPr lang="en-US" sz="1349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 project proposed a data-driven approach to improve water management and sanitation through the use of advanced analytics and machine learning.</a:t>
            </a:r>
            <a:endParaRPr lang="en-US" sz="1349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5880" y="2140506"/>
            <a:ext cx="856536" cy="137040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199352" y="2311718"/>
            <a:ext cx="2141339" cy="2676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08"/>
              </a:lnSpc>
              <a:buNone/>
            </a:pPr>
            <a:r>
              <a:rPr lang="en-US" sz="1686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Step 1</a:t>
            </a:r>
            <a:endParaRPr lang="en-US" sz="1686" dirty="0"/>
          </a:p>
        </p:txBody>
      </p:sp>
      <p:sp>
        <p:nvSpPr>
          <p:cNvPr id="9" name="Text 5"/>
          <p:cNvSpPr/>
          <p:nvPr/>
        </p:nvSpPr>
        <p:spPr>
          <a:xfrm>
            <a:off x="7199352" y="2682121"/>
            <a:ext cx="6831568" cy="2740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8"/>
              </a:lnSpc>
              <a:buNone/>
            </a:pPr>
            <a:r>
              <a:rPr lang="en-US" sz="1349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Collection and Integration</a:t>
            </a:r>
            <a:endParaRPr lang="en-US" sz="1349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5880" y="3510915"/>
            <a:ext cx="856536" cy="137040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199352" y="3682127"/>
            <a:ext cx="2141339" cy="2676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08"/>
              </a:lnSpc>
              <a:buNone/>
            </a:pPr>
            <a:r>
              <a:rPr lang="en-US" sz="1686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Step 2</a:t>
            </a:r>
            <a:endParaRPr lang="en-US" sz="1686" dirty="0"/>
          </a:p>
        </p:txBody>
      </p:sp>
      <p:sp>
        <p:nvSpPr>
          <p:cNvPr id="12" name="Text 7"/>
          <p:cNvSpPr/>
          <p:nvPr/>
        </p:nvSpPr>
        <p:spPr>
          <a:xfrm>
            <a:off x="7199352" y="4052530"/>
            <a:ext cx="6831568" cy="2740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8"/>
              </a:lnSpc>
              <a:buNone/>
            </a:pPr>
            <a:r>
              <a:rPr lang="en-US" sz="1349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Analysis and Modeling</a:t>
            </a:r>
            <a:endParaRPr lang="en-US" sz="1349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5880" y="4881324"/>
            <a:ext cx="856536" cy="137040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199352" y="5052536"/>
            <a:ext cx="2141339" cy="2676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08"/>
              </a:lnSpc>
              <a:buNone/>
            </a:pPr>
            <a:r>
              <a:rPr lang="en-US" sz="1686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Step 3</a:t>
            </a:r>
            <a:endParaRPr lang="en-US" sz="1686" dirty="0"/>
          </a:p>
        </p:txBody>
      </p:sp>
      <p:sp>
        <p:nvSpPr>
          <p:cNvPr id="15" name="Text 9"/>
          <p:cNvSpPr/>
          <p:nvPr/>
        </p:nvSpPr>
        <p:spPr>
          <a:xfrm>
            <a:off x="7199352" y="5422940"/>
            <a:ext cx="6831568" cy="2740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8"/>
              </a:lnSpc>
              <a:buNone/>
            </a:pPr>
            <a:r>
              <a:rPr lang="en-US" sz="1349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Insights and Recommendations</a:t>
            </a:r>
            <a:endParaRPr lang="en-US" sz="1349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5880" y="6251734"/>
            <a:ext cx="856536" cy="1370409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7199352" y="6422946"/>
            <a:ext cx="2141339" cy="2676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08"/>
              </a:lnSpc>
              <a:buNone/>
            </a:pPr>
            <a:r>
              <a:rPr lang="en-US" sz="1686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Step 4</a:t>
            </a:r>
            <a:endParaRPr lang="en-US" sz="1686" dirty="0"/>
          </a:p>
        </p:txBody>
      </p:sp>
      <p:sp>
        <p:nvSpPr>
          <p:cNvPr id="18" name="Text 11"/>
          <p:cNvSpPr/>
          <p:nvPr/>
        </p:nvSpPr>
        <p:spPr>
          <a:xfrm>
            <a:off x="7199352" y="6793349"/>
            <a:ext cx="6831568" cy="2740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8"/>
              </a:lnSpc>
              <a:buNone/>
            </a:pPr>
            <a:r>
              <a:rPr lang="en-US" sz="1349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Implementation and Evaluation</a:t>
            </a:r>
            <a:endParaRPr lang="en-US" sz="1349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3994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1417" y="3288149"/>
            <a:ext cx="8253651" cy="6099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03"/>
              </a:lnSpc>
              <a:buNone/>
            </a:pPr>
            <a:r>
              <a:rPr lang="en-US" sz="3842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Anticipated Impact and Key Metrics</a:t>
            </a:r>
            <a:endParaRPr lang="en-US" sz="3842" dirty="0"/>
          </a:p>
        </p:txBody>
      </p:sp>
      <p:sp>
        <p:nvSpPr>
          <p:cNvPr id="6" name="Text 3"/>
          <p:cNvSpPr/>
          <p:nvPr/>
        </p:nvSpPr>
        <p:spPr>
          <a:xfrm>
            <a:off x="861417" y="4190881"/>
            <a:ext cx="12907447" cy="3121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59"/>
              </a:lnSpc>
              <a:buNone/>
            </a:pPr>
            <a:r>
              <a:rPr lang="en-US" sz="1537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project aims to improve access to clean water and sanitation, reducing waterborne diseases and promoting public health.</a:t>
            </a:r>
            <a:endParaRPr lang="en-US" sz="1537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417" y="4722614"/>
            <a:ext cx="487918" cy="48791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61417" y="5405676"/>
            <a:ext cx="3007281" cy="6098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02"/>
              </a:lnSpc>
              <a:buNone/>
            </a:pPr>
            <a:r>
              <a:rPr lang="en-US" sz="192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Reduced Waterborne Diseases</a:t>
            </a:r>
            <a:endParaRPr lang="en-US" sz="1921" dirty="0"/>
          </a:p>
        </p:txBody>
      </p:sp>
      <p:sp>
        <p:nvSpPr>
          <p:cNvPr id="9" name="Text 5"/>
          <p:cNvSpPr/>
          <p:nvPr/>
        </p:nvSpPr>
        <p:spPr>
          <a:xfrm>
            <a:off x="861417" y="6132552"/>
            <a:ext cx="3007281" cy="12487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9"/>
              </a:lnSpc>
              <a:buNone/>
            </a:pPr>
            <a:r>
              <a:rPr lang="en-US" sz="1537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improving access to clean water and sanitation, we expect to see a significant reduction in waterborne diseases.</a:t>
            </a:r>
            <a:endParaRPr lang="en-US" sz="1537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1473" y="4722614"/>
            <a:ext cx="487918" cy="48791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161473" y="5405676"/>
            <a:ext cx="2728674" cy="3049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2"/>
              </a:lnSpc>
              <a:buNone/>
            </a:pPr>
            <a:r>
              <a:rPr lang="en-US" sz="192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Improved Water Quality</a:t>
            </a:r>
            <a:endParaRPr lang="en-US" sz="1921" dirty="0"/>
          </a:p>
        </p:txBody>
      </p:sp>
      <p:sp>
        <p:nvSpPr>
          <p:cNvPr id="12" name="Text 7"/>
          <p:cNvSpPr/>
          <p:nvPr/>
        </p:nvSpPr>
        <p:spPr>
          <a:xfrm>
            <a:off x="4161473" y="5827633"/>
            <a:ext cx="3007281" cy="9365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9"/>
              </a:lnSpc>
              <a:buNone/>
            </a:pPr>
            <a:r>
              <a:rPr lang="en-US" sz="1537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project aims to improve water quality by identifying and addressing pollution sources.</a:t>
            </a:r>
            <a:endParaRPr lang="en-US" sz="1537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1528" y="4722614"/>
            <a:ext cx="487918" cy="48791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61528" y="5405676"/>
            <a:ext cx="3007281" cy="6098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02"/>
              </a:lnSpc>
              <a:buNone/>
            </a:pPr>
            <a:r>
              <a:rPr lang="en-US" sz="192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Enhanced Environmental Sustainability</a:t>
            </a:r>
            <a:endParaRPr lang="en-US" sz="1921" dirty="0"/>
          </a:p>
        </p:txBody>
      </p:sp>
      <p:sp>
        <p:nvSpPr>
          <p:cNvPr id="15" name="Text 9"/>
          <p:cNvSpPr/>
          <p:nvPr/>
        </p:nvSpPr>
        <p:spPr>
          <a:xfrm>
            <a:off x="7461528" y="6132552"/>
            <a:ext cx="3007281" cy="9365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9"/>
              </a:lnSpc>
              <a:buNone/>
            </a:pPr>
            <a:r>
              <a:rPr lang="en-US" sz="1537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Sustainable water management practices can help protect ecosystems and biodiversity.</a:t>
            </a:r>
            <a:endParaRPr lang="en-US" sz="1537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61583" y="4722614"/>
            <a:ext cx="487918" cy="487918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0761583" y="5405676"/>
            <a:ext cx="2746058" cy="3049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2"/>
              </a:lnSpc>
              <a:buNone/>
            </a:pPr>
            <a:r>
              <a:rPr lang="en-US" sz="1921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Improved Quality of Life</a:t>
            </a:r>
            <a:endParaRPr lang="en-US" sz="1921" dirty="0"/>
          </a:p>
        </p:txBody>
      </p:sp>
      <p:sp>
        <p:nvSpPr>
          <p:cNvPr id="18" name="Text 11"/>
          <p:cNvSpPr/>
          <p:nvPr/>
        </p:nvSpPr>
        <p:spPr>
          <a:xfrm>
            <a:off x="10761583" y="5827633"/>
            <a:ext cx="3007281" cy="12487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59"/>
              </a:lnSpc>
              <a:buNone/>
            </a:pPr>
            <a:r>
              <a:rPr lang="en-US" sz="1537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to clean water and sanitation can improve living conditions and promote economic development.</a:t>
            </a:r>
            <a:endParaRPr lang="en-US" sz="1537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67926" y="962382"/>
            <a:ext cx="7552015" cy="6978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95"/>
              </a:lnSpc>
              <a:buNone/>
            </a:pPr>
            <a:r>
              <a:rPr lang="en-US" sz="4396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Sustainability and Scalability</a:t>
            </a:r>
            <a:endParaRPr lang="en-US" sz="4396" dirty="0"/>
          </a:p>
        </p:txBody>
      </p:sp>
      <p:sp>
        <p:nvSpPr>
          <p:cNvPr id="6" name="Text 3"/>
          <p:cNvSpPr/>
          <p:nvPr/>
        </p:nvSpPr>
        <p:spPr>
          <a:xfrm>
            <a:off x="6267926" y="1995130"/>
            <a:ext cx="7580948" cy="7146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13"/>
              </a:lnSpc>
              <a:buNone/>
            </a:pPr>
            <a:r>
              <a:rPr lang="en-US" sz="1758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project is designed to be sustainable and scalable, ensuring long-term impact and benefit.</a:t>
            </a:r>
            <a:endParaRPr lang="en-US" sz="1758" dirty="0"/>
          </a:p>
        </p:txBody>
      </p:sp>
      <p:sp>
        <p:nvSpPr>
          <p:cNvPr id="7" name="Shape 4"/>
          <p:cNvSpPr/>
          <p:nvPr/>
        </p:nvSpPr>
        <p:spPr>
          <a:xfrm>
            <a:off x="6587609" y="2960965"/>
            <a:ext cx="30480" cy="4306253"/>
          </a:xfrm>
          <a:prstGeom prst="roundRect">
            <a:avLst>
              <a:gd name="adj" fmla="val 109898"/>
            </a:avLst>
          </a:prstGeom>
          <a:solidFill>
            <a:srgbClr val="D3D1C9"/>
          </a:solidFill>
          <a:ln/>
        </p:spPr>
      </p:sp>
      <p:sp>
        <p:nvSpPr>
          <p:cNvPr id="8" name="Shape 5"/>
          <p:cNvSpPr/>
          <p:nvPr/>
        </p:nvSpPr>
        <p:spPr>
          <a:xfrm>
            <a:off x="6823591" y="3448169"/>
            <a:ext cx="781526" cy="30480"/>
          </a:xfrm>
          <a:prstGeom prst="roundRect">
            <a:avLst>
              <a:gd name="adj" fmla="val 109898"/>
            </a:avLst>
          </a:prstGeom>
          <a:solidFill>
            <a:srgbClr val="D3D1C9"/>
          </a:solidFill>
          <a:ln/>
        </p:spPr>
      </p:sp>
      <p:sp>
        <p:nvSpPr>
          <p:cNvPr id="9" name="Shape 6"/>
          <p:cNvSpPr/>
          <p:nvPr/>
        </p:nvSpPr>
        <p:spPr>
          <a:xfrm>
            <a:off x="6351627" y="3212187"/>
            <a:ext cx="502444" cy="502444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10" name="Text 7"/>
          <p:cNvSpPr/>
          <p:nvPr/>
        </p:nvSpPr>
        <p:spPr>
          <a:xfrm>
            <a:off x="6547842" y="3295888"/>
            <a:ext cx="109895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38"/>
              </a:lnSpc>
              <a:buNone/>
            </a:pPr>
            <a:r>
              <a:rPr lang="en-US" sz="2638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2638" dirty="0"/>
          </a:p>
        </p:txBody>
      </p:sp>
      <p:sp>
        <p:nvSpPr>
          <p:cNvPr id="11" name="Text 8"/>
          <p:cNvSpPr/>
          <p:nvPr/>
        </p:nvSpPr>
        <p:spPr>
          <a:xfrm>
            <a:off x="7830979" y="3184207"/>
            <a:ext cx="2791301" cy="3488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47"/>
              </a:lnSpc>
              <a:buNone/>
            </a:pPr>
            <a:r>
              <a:rPr lang="en-US" sz="2198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Phase 1</a:t>
            </a:r>
            <a:endParaRPr lang="en-US" sz="2198" dirty="0"/>
          </a:p>
        </p:txBody>
      </p:sp>
      <p:sp>
        <p:nvSpPr>
          <p:cNvPr id="12" name="Text 9"/>
          <p:cNvSpPr/>
          <p:nvPr/>
        </p:nvSpPr>
        <p:spPr>
          <a:xfrm>
            <a:off x="7830979" y="3667006"/>
            <a:ext cx="6017895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13"/>
              </a:lnSpc>
              <a:buNone/>
            </a:pPr>
            <a:r>
              <a:rPr lang="en-US" sz="1758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Pilot Implementation in Selected Communities</a:t>
            </a:r>
            <a:endParaRPr lang="en-US" sz="1758" dirty="0"/>
          </a:p>
        </p:txBody>
      </p:sp>
      <p:sp>
        <p:nvSpPr>
          <p:cNvPr id="13" name="Shape 10"/>
          <p:cNvSpPr/>
          <p:nvPr/>
        </p:nvSpPr>
        <p:spPr>
          <a:xfrm>
            <a:off x="6823591" y="4958001"/>
            <a:ext cx="781526" cy="30480"/>
          </a:xfrm>
          <a:prstGeom prst="roundRect">
            <a:avLst>
              <a:gd name="adj" fmla="val 109898"/>
            </a:avLst>
          </a:prstGeom>
          <a:solidFill>
            <a:srgbClr val="D3D1C9"/>
          </a:solidFill>
          <a:ln/>
        </p:spPr>
      </p:sp>
      <p:sp>
        <p:nvSpPr>
          <p:cNvPr id="14" name="Shape 11"/>
          <p:cNvSpPr/>
          <p:nvPr/>
        </p:nvSpPr>
        <p:spPr>
          <a:xfrm>
            <a:off x="6351627" y="4722019"/>
            <a:ext cx="502444" cy="502444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15" name="Text 12"/>
          <p:cNvSpPr/>
          <p:nvPr/>
        </p:nvSpPr>
        <p:spPr>
          <a:xfrm>
            <a:off x="6506170" y="4805720"/>
            <a:ext cx="193238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38"/>
              </a:lnSpc>
              <a:buNone/>
            </a:pPr>
            <a:r>
              <a:rPr lang="en-US" sz="2638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2638" dirty="0"/>
          </a:p>
        </p:txBody>
      </p:sp>
      <p:sp>
        <p:nvSpPr>
          <p:cNvPr id="16" name="Text 13"/>
          <p:cNvSpPr/>
          <p:nvPr/>
        </p:nvSpPr>
        <p:spPr>
          <a:xfrm>
            <a:off x="7830979" y="4694039"/>
            <a:ext cx="2791301" cy="3488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47"/>
              </a:lnSpc>
              <a:buNone/>
            </a:pPr>
            <a:r>
              <a:rPr lang="en-US" sz="2198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Phase 2</a:t>
            </a:r>
            <a:endParaRPr lang="en-US" sz="2198" dirty="0"/>
          </a:p>
        </p:txBody>
      </p:sp>
      <p:sp>
        <p:nvSpPr>
          <p:cNvPr id="17" name="Text 14"/>
          <p:cNvSpPr/>
          <p:nvPr/>
        </p:nvSpPr>
        <p:spPr>
          <a:xfrm>
            <a:off x="7830979" y="5176838"/>
            <a:ext cx="6017895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13"/>
              </a:lnSpc>
              <a:buNone/>
            </a:pPr>
            <a:r>
              <a:rPr lang="en-US" sz="1758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Data-Driven Optimization and Refinement</a:t>
            </a:r>
            <a:endParaRPr lang="en-US" sz="1758" dirty="0"/>
          </a:p>
        </p:txBody>
      </p:sp>
      <p:sp>
        <p:nvSpPr>
          <p:cNvPr id="18" name="Shape 15"/>
          <p:cNvSpPr/>
          <p:nvPr/>
        </p:nvSpPr>
        <p:spPr>
          <a:xfrm>
            <a:off x="6823591" y="6467832"/>
            <a:ext cx="781526" cy="30480"/>
          </a:xfrm>
          <a:prstGeom prst="roundRect">
            <a:avLst>
              <a:gd name="adj" fmla="val 109898"/>
            </a:avLst>
          </a:prstGeom>
          <a:solidFill>
            <a:srgbClr val="D3D1C9"/>
          </a:solidFill>
          <a:ln/>
        </p:spPr>
      </p:sp>
      <p:sp>
        <p:nvSpPr>
          <p:cNvPr id="19" name="Shape 16"/>
          <p:cNvSpPr/>
          <p:nvPr/>
        </p:nvSpPr>
        <p:spPr>
          <a:xfrm>
            <a:off x="6351627" y="6231850"/>
            <a:ext cx="502444" cy="502444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20" name="Text 17"/>
          <p:cNvSpPr/>
          <p:nvPr/>
        </p:nvSpPr>
        <p:spPr>
          <a:xfrm>
            <a:off x="6503313" y="6315551"/>
            <a:ext cx="198953" cy="3349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38"/>
              </a:lnSpc>
              <a:buNone/>
            </a:pPr>
            <a:r>
              <a:rPr lang="en-US" sz="2638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2638" dirty="0"/>
          </a:p>
        </p:txBody>
      </p:sp>
      <p:sp>
        <p:nvSpPr>
          <p:cNvPr id="21" name="Text 18"/>
          <p:cNvSpPr/>
          <p:nvPr/>
        </p:nvSpPr>
        <p:spPr>
          <a:xfrm>
            <a:off x="7830979" y="6203871"/>
            <a:ext cx="2791301" cy="3488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47"/>
              </a:lnSpc>
              <a:buNone/>
            </a:pPr>
            <a:r>
              <a:rPr lang="en-US" sz="2198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Phase 3</a:t>
            </a:r>
            <a:endParaRPr lang="en-US" sz="2198" dirty="0"/>
          </a:p>
        </p:txBody>
      </p:sp>
      <p:sp>
        <p:nvSpPr>
          <p:cNvPr id="22" name="Text 19"/>
          <p:cNvSpPr/>
          <p:nvPr/>
        </p:nvSpPr>
        <p:spPr>
          <a:xfrm>
            <a:off x="7830979" y="6686669"/>
            <a:ext cx="6017895" cy="357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13"/>
              </a:lnSpc>
              <a:buNone/>
            </a:pPr>
            <a:r>
              <a:rPr lang="en-US" sz="1758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Expansion to Wider Geographic Areas</a:t>
            </a:r>
            <a:endParaRPr lang="en-US" sz="1758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729026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Conclusion and Call to Action</a:t>
            </a:r>
            <a:endParaRPr lang="en-US" sz="4465" dirty="0"/>
          </a:p>
        </p:txBody>
      </p:sp>
      <p:sp>
        <p:nvSpPr>
          <p:cNvPr id="6" name="Text 3"/>
          <p:cNvSpPr/>
          <p:nvPr/>
        </p:nvSpPr>
        <p:spPr>
          <a:xfrm>
            <a:off x="793790" y="3486745"/>
            <a:ext cx="75564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data-driven approach offers a powerful solution to address the global challenge of ensuring clean water and sanitation for all.</a:t>
            </a:r>
            <a:endParaRPr lang="en-US" sz="1786" dirty="0"/>
          </a:p>
        </p:txBody>
      </p:sp>
      <p:sp>
        <p:nvSpPr>
          <p:cNvPr id="7" name="Shape 4"/>
          <p:cNvSpPr/>
          <p:nvPr/>
        </p:nvSpPr>
        <p:spPr>
          <a:xfrm>
            <a:off x="793790" y="44677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DEBE3"/>
          </a:solidFill>
          <a:ln/>
        </p:spPr>
      </p:sp>
      <p:sp>
        <p:nvSpPr>
          <p:cNvPr id="8" name="Text 5"/>
          <p:cNvSpPr/>
          <p:nvPr/>
        </p:nvSpPr>
        <p:spPr>
          <a:xfrm>
            <a:off x="1020604" y="46945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Join the Movement</a:t>
            </a:r>
            <a:endParaRPr lang="en-US" sz="2233" dirty="0"/>
          </a:p>
        </p:txBody>
      </p:sp>
      <p:sp>
        <p:nvSpPr>
          <p:cNvPr id="9" name="Text 6"/>
          <p:cNvSpPr/>
          <p:nvPr/>
        </p:nvSpPr>
        <p:spPr>
          <a:xfrm>
            <a:off x="1020604" y="5184934"/>
            <a:ext cx="321123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 our initiative and contribute to a sustainable future for all.</a:t>
            </a:r>
            <a:endParaRPr lang="en-US" sz="1786" dirty="0"/>
          </a:p>
        </p:txBody>
      </p:sp>
      <p:sp>
        <p:nvSpPr>
          <p:cNvPr id="10" name="Shape 7"/>
          <p:cNvSpPr/>
          <p:nvPr/>
        </p:nvSpPr>
        <p:spPr>
          <a:xfrm>
            <a:off x="4685467" y="44677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DEBE3"/>
          </a:solidFill>
          <a:ln/>
        </p:spPr>
      </p:sp>
      <p:sp>
        <p:nvSpPr>
          <p:cNvPr id="11" name="Text 8"/>
          <p:cNvSpPr/>
          <p:nvPr/>
        </p:nvSpPr>
        <p:spPr>
          <a:xfrm>
            <a:off x="4912281" y="46945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16161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Get Involved</a:t>
            </a:r>
            <a:endParaRPr lang="en-US" sz="2233" dirty="0"/>
          </a:p>
        </p:txBody>
      </p:sp>
      <p:sp>
        <p:nvSpPr>
          <p:cNvPr id="12" name="Text 9"/>
          <p:cNvSpPr/>
          <p:nvPr/>
        </p:nvSpPr>
        <p:spPr>
          <a:xfrm>
            <a:off x="4912281" y="5184934"/>
            <a:ext cx="321123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Partner with us to implement this project and make a real difference in the world.</a:t>
            </a:r>
            <a:endParaRPr lang="en-US" sz="1786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C82CFE-777E-4A2D-93CB-F91FA6608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980" y="771058"/>
            <a:ext cx="12822439" cy="668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62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577</Words>
  <Application>Microsoft Office PowerPoint</Application>
  <PresentationFormat>Custom</PresentationFormat>
  <Paragraphs>79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DM Sans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Leonard Bett (Finance)</cp:lastModifiedBy>
  <cp:revision>3</cp:revision>
  <dcterms:created xsi:type="dcterms:W3CDTF">2024-08-11T11:02:10Z</dcterms:created>
  <dcterms:modified xsi:type="dcterms:W3CDTF">2024-08-11T11:22:20Z</dcterms:modified>
</cp:coreProperties>
</file>